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5" r:id="rId18"/>
    <p:sldId id="271" r:id="rId19"/>
    <p:sldId id="272" r:id="rId20"/>
    <p:sldId id="273" r:id="rId21"/>
  </p:sldIdLst>
  <p:sldSz cx="18288000" cy="10287000"/>
  <p:notesSz cx="6858000" cy="9144000"/>
  <p:embeddedFontLst>
    <p:embeddedFont>
      <p:font typeface="Now" panose="020B0604020202020204" charset="0"/>
      <p:regular r:id="rId22"/>
    </p:embeddedFont>
    <p:embeddedFont>
      <p:font typeface="Sanchez" panose="020B0604020202020204" charset="0"/>
      <p:regular r:id="rId23"/>
    </p:embeddedFont>
    <p:embeddedFont>
      <p:font typeface="Sanchez Italic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634" y="4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png"/><Relationship Id="rId7" Type="http://schemas.openxmlformats.org/officeDocument/2006/relationships/image" Target="../media/image4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png"/><Relationship Id="rId7" Type="http://schemas.openxmlformats.org/officeDocument/2006/relationships/image" Target="../media/image4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26.svg"/><Relationship Id="rId10" Type="http://schemas.openxmlformats.org/officeDocument/2006/relationships/image" Target="../media/image58.png"/><Relationship Id="rId4" Type="http://schemas.openxmlformats.org/officeDocument/2006/relationships/image" Target="../media/image25.png"/><Relationship Id="rId9" Type="http://schemas.openxmlformats.org/officeDocument/2006/relationships/image" Target="../media/image57.svg"/><Relationship Id="rId14" Type="http://schemas.openxmlformats.org/officeDocument/2006/relationships/image" Target="../media/image6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55.svg"/><Relationship Id="rId12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26.svg"/><Relationship Id="rId10" Type="http://schemas.openxmlformats.org/officeDocument/2006/relationships/image" Target="../media/image58.png"/><Relationship Id="rId4" Type="http://schemas.openxmlformats.org/officeDocument/2006/relationships/image" Target="../media/image25.png"/><Relationship Id="rId9" Type="http://schemas.openxmlformats.org/officeDocument/2006/relationships/image" Target="../media/image57.svg"/><Relationship Id="rId14" Type="http://schemas.openxmlformats.org/officeDocument/2006/relationships/image" Target="../media/image6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2.svg"/><Relationship Id="rId3" Type="http://schemas.openxmlformats.org/officeDocument/2006/relationships/image" Target="../media/image53.png"/><Relationship Id="rId7" Type="http://schemas.openxmlformats.org/officeDocument/2006/relationships/image" Target="../media/image55.svg"/><Relationship Id="rId12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26.svg"/><Relationship Id="rId10" Type="http://schemas.openxmlformats.org/officeDocument/2006/relationships/image" Target="../media/image58.png"/><Relationship Id="rId4" Type="http://schemas.openxmlformats.org/officeDocument/2006/relationships/image" Target="../media/image25.png"/><Relationship Id="rId9" Type="http://schemas.openxmlformats.org/officeDocument/2006/relationships/image" Target="../media/image57.svg"/><Relationship Id="rId1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5.png"/><Relationship Id="rId7" Type="http://schemas.openxmlformats.org/officeDocument/2006/relationships/image" Target="../media/image2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65.png"/><Relationship Id="rId4" Type="http://schemas.openxmlformats.org/officeDocument/2006/relationships/image" Target="../media/image26.svg"/><Relationship Id="rId9" Type="http://schemas.openxmlformats.org/officeDocument/2006/relationships/image" Target="../media/image6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svg"/><Relationship Id="rId3" Type="http://schemas.openxmlformats.org/officeDocument/2006/relationships/image" Target="../media/image53.png"/><Relationship Id="rId7" Type="http://schemas.openxmlformats.org/officeDocument/2006/relationships/image" Target="../media/image13.svg"/><Relationship Id="rId12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71.svg"/><Relationship Id="rId5" Type="http://schemas.openxmlformats.org/officeDocument/2006/relationships/image" Target="../media/image11.svg"/><Relationship Id="rId15" Type="http://schemas.openxmlformats.org/officeDocument/2006/relationships/image" Target="../media/image75.svg"/><Relationship Id="rId10" Type="http://schemas.openxmlformats.org/officeDocument/2006/relationships/image" Target="../media/image70.png"/><Relationship Id="rId4" Type="http://schemas.openxmlformats.org/officeDocument/2006/relationships/image" Target="../media/image10.png"/><Relationship Id="rId9" Type="http://schemas.openxmlformats.org/officeDocument/2006/relationships/image" Target="../media/image69.svg"/><Relationship Id="rId1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78.png"/><Relationship Id="rId3" Type="http://schemas.openxmlformats.org/officeDocument/2006/relationships/image" Target="../media/image76.png"/><Relationship Id="rId7" Type="http://schemas.openxmlformats.org/officeDocument/2006/relationships/image" Target="../media/image4.png"/><Relationship Id="rId12" Type="http://schemas.openxmlformats.org/officeDocument/2006/relationships/image" Target="../media/image13.svg"/><Relationship Id="rId2" Type="http://schemas.openxmlformats.org/officeDocument/2006/relationships/image" Target="../media/image1.jpeg"/><Relationship Id="rId16" Type="http://schemas.openxmlformats.org/officeDocument/2006/relationships/image" Target="../media/image8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5" Type="http://schemas.openxmlformats.org/officeDocument/2006/relationships/image" Target="../media/image80.png"/><Relationship Id="rId10" Type="http://schemas.openxmlformats.org/officeDocument/2006/relationships/image" Target="../media/image11.svg"/><Relationship Id="rId4" Type="http://schemas.openxmlformats.org/officeDocument/2006/relationships/image" Target="../media/image77.svg"/><Relationship Id="rId9" Type="http://schemas.openxmlformats.org/officeDocument/2006/relationships/image" Target="../media/image10.png"/><Relationship Id="rId14" Type="http://schemas.openxmlformats.org/officeDocument/2006/relationships/image" Target="../media/image7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9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4107262">
            <a:off x="-1369520" y="1877379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6"/>
                </a:lnTo>
                <a:lnTo>
                  <a:pt x="0" y="22976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6829267">
            <a:off x="16322784" y="1950390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0" y="0"/>
                </a:lnTo>
                <a:lnTo>
                  <a:pt x="3715300" y="2519650"/>
                </a:lnTo>
                <a:lnTo>
                  <a:pt x="0" y="2519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-1559470">
            <a:off x="961285" y="4830928"/>
            <a:ext cx="2107609" cy="2188877"/>
          </a:xfrm>
          <a:custGeom>
            <a:avLst/>
            <a:gdLst/>
            <a:ahLst/>
            <a:cxnLst/>
            <a:rect l="l" t="t" r="r" b="b"/>
            <a:pathLst>
              <a:path w="2107609" h="2188877">
                <a:moveTo>
                  <a:pt x="0" y="0"/>
                </a:moveTo>
                <a:lnTo>
                  <a:pt x="2107609" y="0"/>
                </a:lnTo>
                <a:lnTo>
                  <a:pt x="2107609" y="2188877"/>
                </a:lnTo>
                <a:lnTo>
                  <a:pt x="0" y="21888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 rot="280170">
            <a:off x="13924013" y="4656947"/>
            <a:ext cx="1664513" cy="2142851"/>
          </a:xfrm>
          <a:custGeom>
            <a:avLst/>
            <a:gdLst/>
            <a:ahLst/>
            <a:cxnLst/>
            <a:rect l="l" t="t" r="r" b="b"/>
            <a:pathLst>
              <a:path w="1664513" h="2142851">
                <a:moveTo>
                  <a:pt x="0" y="0"/>
                </a:moveTo>
                <a:lnTo>
                  <a:pt x="1664513" y="0"/>
                </a:lnTo>
                <a:lnTo>
                  <a:pt x="1664513" y="2142852"/>
                </a:lnTo>
                <a:lnTo>
                  <a:pt x="0" y="21428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-1391118">
            <a:off x="16347601" y="6570420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6" y="0"/>
                </a:lnTo>
                <a:lnTo>
                  <a:pt x="3665666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0" y="0"/>
            <a:ext cx="18288000" cy="2092484"/>
          </a:xfrm>
          <a:custGeom>
            <a:avLst/>
            <a:gdLst/>
            <a:ahLst/>
            <a:cxnLst/>
            <a:rect l="l" t="t" r="r" b="b"/>
            <a:pathLst>
              <a:path w="18288000" h="2092484">
                <a:moveTo>
                  <a:pt x="0" y="0"/>
                </a:moveTo>
                <a:lnTo>
                  <a:pt x="18288000" y="0"/>
                </a:lnTo>
                <a:lnTo>
                  <a:pt x="18288000" y="2092484"/>
                </a:lnTo>
                <a:lnTo>
                  <a:pt x="0" y="209248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88" r="-688" b="-189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3007370" y="2205428"/>
            <a:ext cx="11837100" cy="2274378"/>
          </a:xfrm>
          <a:custGeom>
            <a:avLst/>
            <a:gdLst/>
            <a:ahLst/>
            <a:cxnLst/>
            <a:rect l="l" t="t" r="r" b="b"/>
            <a:pathLst>
              <a:path w="11837100" h="2274378">
                <a:moveTo>
                  <a:pt x="0" y="0"/>
                </a:moveTo>
                <a:lnTo>
                  <a:pt x="11837100" y="0"/>
                </a:lnTo>
                <a:lnTo>
                  <a:pt x="11837100" y="2274379"/>
                </a:lnTo>
                <a:lnTo>
                  <a:pt x="0" y="227437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2813" r="-844" b="-281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>
            <a:off x="12055349" y="7534327"/>
            <a:ext cx="5578241" cy="2366202"/>
          </a:xfrm>
          <a:custGeom>
            <a:avLst/>
            <a:gdLst/>
            <a:ahLst/>
            <a:cxnLst/>
            <a:rect l="l" t="t" r="r" b="b"/>
            <a:pathLst>
              <a:path w="5578241" h="2366202">
                <a:moveTo>
                  <a:pt x="0" y="0"/>
                </a:moveTo>
                <a:lnTo>
                  <a:pt x="5578241" y="0"/>
                </a:lnTo>
                <a:lnTo>
                  <a:pt x="5578241" y="2366202"/>
                </a:lnTo>
                <a:lnTo>
                  <a:pt x="0" y="236620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2974686" y="4937969"/>
            <a:ext cx="12338628" cy="448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 dirty="0">
                <a:solidFill>
                  <a:srgbClr val="E4FF97"/>
                </a:solidFill>
                <a:latin typeface="Sanchez"/>
                <a:ea typeface="Sanchez"/>
                <a:cs typeface="Sanchez"/>
                <a:sym typeface="Sanchez"/>
              </a:rPr>
              <a:t>A Gaming Site</a:t>
            </a:r>
          </a:p>
          <a:p>
            <a:pPr algn="ctr">
              <a:lnSpc>
                <a:spcPts val="5599"/>
              </a:lnSpc>
            </a:pPr>
            <a:endParaRPr lang="en-US" sz="4799" dirty="0">
              <a:solidFill>
                <a:srgbClr val="E4FF97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ctr">
              <a:lnSpc>
                <a:spcPts val="5599"/>
              </a:lnSpc>
            </a:pPr>
            <a:endParaRPr lang="en-US" sz="4799" dirty="0">
              <a:solidFill>
                <a:srgbClr val="E4FF97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Kapil Maheshwari (22300290140085)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Hritik Chaudhary (2300290140077)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Kavya Verma (2300290140087)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Prabal Pratap Singh(2300290140119)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4291370" y="2017227"/>
            <a:ext cx="9705260" cy="6067739"/>
          </a:xfrm>
          <a:custGeom>
            <a:avLst/>
            <a:gdLst/>
            <a:ahLst/>
            <a:cxnLst/>
            <a:rect l="l" t="t" r="r" b="b"/>
            <a:pathLst>
              <a:path w="9705260" h="6067739">
                <a:moveTo>
                  <a:pt x="0" y="0"/>
                </a:moveTo>
                <a:lnTo>
                  <a:pt x="9705260" y="0"/>
                </a:lnTo>
                <a:lnTo>
                  <a:pt x="9705260" y="6067740"/>
                </a:lnTo>
                <a:lnTo>
                  <a:pt x="0" y="6067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717" t="-42925" r="-268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3026566">
            <a:off x="2427197" y="1007376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4291370" y="2596122"/>
            <a:ext cx="9423587" cy="3762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2"/>
              </a:lnSpc>
            </a:pPr>
            <a:r>
              <a:rPr lang="en-US" sz="7800" i="1" dirty="0">
                <a:solidFill>
                  <a:srgbClr val="000000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Technology:</a:t>
            </a:r>
          </a:p>
          <a:p>
            <a:pPr algn="ctr">
              <a:lnSpc>
                <a:spcPts val="7332"/>
              </a:lnSpc>
            </a:pPr>
            <a:r>
              <a:rPr lang="en-US" sz="7800" i="1" dirty="0">
                <a:solidFill>
                  <a:srgbClr val="000000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Hardware/ Software Requirements</a:t>
            </a:r>
          </a:p>
        </p:txBody>
      </p:sp>
      <p:sp>
        <p:nvSpPr>
          <p:cNvPr id="6" name="Freeform 6"/>
          <p:cNvSpPr/>
          <p:nvPr/>
        </p:nvSpPr>
        <p:spPr>
          <a:xfrm rot="7671314">
            <a:off x="11605167" y="5876238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721296">
            <a:off x="5468206" y="6078769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1468056" y="-1274001"/>
            <a:ext cx="3402500" cy="3006572"/>
          </a:xfrm>
          <a:custGeom>
            <a:avLst/>
            <a:gdLst/>
            <a:ahLst/>
            <a:cxnLst/>
            <a:rect l="l" t="t" r="r" b="b"/>
            <a:pathLst>
              <a:path w="3402500" h="3006572">
                <a:moveTo>
                  <a:pt x="0" y="0"/>
                </a:moveTo>
                <a:lnTo>
                  <a:pt x="3402500" y="0"/>
                </a:lnTo>
                <a:lnTo>
                  <a:pt x="3402500" y="3006573"/>
                </a:lnTo>
                <a:lnTo>
                  <a:pt x="0" y="30065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667622">
            <a:off x="15839248" y="7911485"/>
            <a:ext cx="1709996" cy="1669578"/>
          </a:xfrm>
          <a:custGeom>
            <a:avLst/>
            <a:gdLst/>
            <a:ahLst/>
            <a:cxnLst/>
            <a:rect l="l" t="t" r="r" b="b"/>
            <a:pathLst>
              <a:path w="1709996" h="1669578">
                <a:moveTo>
                  <a:pt x="0" y="0"/>
                </a:moveTo>
                <a:lnTo>
                  <a:pt x="1709996" y="0"/>
                </a:lnTo>
                <a:lnTo>
                  <a:pt x="1709996" y="1669579"/>
                </a:lnTo>
                <a:lnTo>
                  <a:pt x="0" y="1669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14629133" y="664489"/>
            <a:ext cx="4130225" cy="728422"/>
          </a:xfrm>
          <a:custGeom>
            <a:avLst/>
            <a:gdLst/>
            <a:ahLst/>
            <a:cxnLst/>
            <a:rect l="l" t="t" r="r" b="b"/>
            <a:pathLst>
              <a:path w="4130225" h="728422">
                <a:moveTo>
                  <a:pt x="0" y="0"/>
                </a:moveTo>
                <a:lnTo>
                  <a:pt x="4130226" y="0"/>
                </a:lnTo>
                <a:lnTo>
                  <a:pt x="4130226" y="728422"/>
                </a:lnTo>
                <a:lnTo>
                  <a:pt x="0" y="728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1307980" y="3514026"/>
            <a:ext cx="7315200" cy="424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Client-Side (User):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457200" indent="-457200" algn="l">
              <a:lnSpc>
                <a:spcPts val="42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Processor: Intel i3 or higher</a:t>
            </a:r>
          </a:p>
          <a:p>
            <a:pPr marL="457200" indent="-457200" algn="l">
              <a:lnSpc>
                <a:spcPts val="42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RAM: 4GB or more</a:t>
            </a:r>
          </a:p>
          <a:p>
            <a:pPr marL="457200" indent="-457200" algn="l">
              <a:lnSpc>
                <a:spcPts val="42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Storage: 500MB+ for cache</a:t>
            </a:r>
          </a:p>
          <a:p>
            <a:pPr marL="457200" indent="-457200" algn="l">
              <a:lnSpc>
                <a:spcPts val="42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Internet: 2 Mbps or faster</a:t>
            </a:r>
          </a:p>
          <a:p>
            <a:pPr marL="457200" indent="-457200" algn="l">
              <a:lnSpc>
                <a:spcPts val="42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Display: 1280x720 resolution or higher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3532390"/>
            <a:ext cx="6960672" cy="481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188"/>
              </a:lnSpc>
              <a:buFont typeface="Wingdings" panose="05000000000000000000" pitchFamily="2" charset="2"/>
              <a:buChar char="Ø"/>
            </a:pPr>
            <a:r>
              <a:rPr lang="en-US" sz="299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Server-Side (Hosting):</a:t>
            </a:r>
          </a:p>
          <a:p>
            <a:pPr algn="l">
              <a:lnSpc>
                <a:spcPts val="4188"/>
              </a:lnSpc>
            </a:pPr>
            <a:endParaRPr lang="en-US" sz="2991" dirty="0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457200" indent="-457200" algn="l">
              <a:lnSpc>
                <a:spcPts val="4188"/>
              </a:lnSpc>
              <a:buFont typeface="Wingdings" panose="05000000000000000000" pitchFamily="2" charset="2"/>
              <a:buChar char="v"/>
            </a:pPr>
            <a:r>
              <a:rPr lang="en-US" sz="299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Processor: Multi-core (e.g., Intel Xeon)</a:t>
            </a:r>
          </a:p>
          <a:p>
            <a:pPr marL="457200" indent="-457200" algn="l">
              <a:lnSpc>
                <a:spcPts val="4188"/>
              </a:lnSpc>
              <a:buFont typeface="Wingdings" panose="05000000000000000000" pitchFamily="2" charset="2"/>
              <a:buChar char="v"/>
            </a:pPr>
            <a:r>
              <a:rPr lang="en-US" sz="299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RAM: 8GB+</a:t>
            </a:r>
          </a:p>
          <a:p>
            <a:pPr marL="457200" indent="-457200" algn="l">
              <a:lnSpc>
                <a:spcPts val="4188"/>
              </a:lnSpc>
              <a:buFont typeface="Wingdings" panose="05000000000000000000" pitchFamily="2" charset="2"/>
              <a:buChar char="v"/>
            </a:pPr>
            <a:r>
              <a:rPr lang="en-US" sz="299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Storage: 50GB SSD+</a:t>
            </a:r>
          </a:p>
          <a:p>
            <a:pPr marL="457200" indent="-457200" algn="l">
              <a:lnSpc>
                <a:spcPts val="4188"/>
              </a:lnSpc>
              <a:buFont typeface="Wingdings" panose="05000000000000000000" pitchFamily="2" charset="2"/>
              <a:buChar char="v"/>
            </a:pPr>
            <a:r>
              <a:rPr lang="en-US" sz="299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Bandwidth: 1TB/month or more</a:t>
            </a:r>
          </a:p>
          <a:p>
            <a:pPr marL="457200" indent="-457200" algn="l">
              <a:lnSpc>
                <a:spcPts val="4188"/>
              </a:lnSpc>
              <a:buFont typeface="Wingdings" panose="05000000000000000000" pitchFamily="2" charset="2"/>
              <a:buChar char="v"/>
            </a:pPr>
            <a:r>
              <a:rPr lang="en-US" sz="299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Uptime: 99.9% server uptime</a:t>
            </a:r>
          </a:p>
          <a:p>
            <a:pPr algn="l">
              <a:lnSpc>
                <a:spcPts val="4188"/>
              </a:lnSpc>
              <a:spcBef>
                <a:spcPct val="0"/>
              </a:spcBef>
            </a:pPr>
            <a:endParaRPr lang="en-US" sz="2991" dirty="0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23391" y="1230986"/>
            <a:ext cx="12605742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i="1" dirty="0">
                <a:solidFill>
                  <a:srgbClr val="FFFFFF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Hardware </a:t>
            </a:r>
            <a:r>
              <a:rPr lang="en-US" sz="8000" i="1" dirty="0" err="1">
                <a:solidFill>
                  <a:srgbClr val="FFFFFF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Requiurements</a:t>
            </a:r>
            <a:endParaRPr lang="en-US" sz="8000" i="1" dirty="0">
              <a:solidFill>
                <a:srgbClr val="FFFFFF"/>
              </a:solidFill>
              <a:latin typeface="Sanchez Italics"/>
              <a:ea typeface="Sanchez Italics"/>
              <a:cs typeface="Sanchez Italics"/>
              <a:sym typeface="Sanchez Itali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05367" y="-614565"/>
            <a:ext cx="3402500" cy="3006572"/>
          </a:xfrm>
          <a:custGeom>
            <a:avLst/>
            <a:gdLst/>
            <a:ahLst/>
            <a:cxnLst/>
            <a:rect l="l" t="t" r="r" b="b"/>
            <a:pathLst>
              <a:path w="3402500" h="3006572">
                <a:moveTo>
                  <a:pt x="0" y="0"/>
                </a:moveTo>
                <a:lnTo>
                  <a:pt x="3402500" y="0"/>
                </a:lnTo>
                <a:lnTo>
                  <a:pt x="3402500" y="3006572"/>
                </a:lnTo>
                <a:lnTo>
                  <a:pt x="0" y="30065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667622">
            <a:off x="15839248" y="7911485"/>
            <a:ext cx="1709996" cy="1669578"/>
          </a:xfrm>
          <a:custGeom>
            <a:avLst/>
            <a:gdLst/>
            <a:ahLst/>
            <a:cxnLst/>
            <a:rect l="l" t="t" r="r" b="b"/>
            <a:pathLst>
              <a:path w="1709996" h="1669578">
                <a:moveTo>
                  <a:pt x="0" y="0"/>
                </a:moveTo>
                <a:lnTo>
                  <a:pt x="1709996" y="0"/>
                </a:lnTo>
                <a:lnTo>
                  <a:pt x="1709996" y="1669579"/>
                </a:lnTo>
                <a:lnTo>
                  <a:pt x="0" y="1669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629133" y="664489"/>
            <a:ext cx="4130225" cy="728422"/>
          </a:xfrm>
          <a:custGeom>
            <a:avLst/>
            <a:gdLst/>
            <a:ahLst/>
            <a:cxnLst/>
            <a:rect l="l" t="t" r="r" b="b"/>
            <a:pathLst>
              <a:path w="4130225" h="728422">
                <a:moveTo>
                  <a:pt x="0" y="0"/>
                </a:moveTo>
                <a:lnTo>
                  <a:pt x="4130226" y="0"/>
                </a:lnTo>
                <a:lnTo>
                  <a:pt x="4130226" y="728422"/>
                </a:lnTo>
                <a:lnTo>
                  <a:pt x="0" y="728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433710" y="1230986"/>
            <a:ext cx="12195423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i="1">
                <a:solidFill>
                  <a:srgbClr val="FFFFFF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Software Requiurements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2089" y="3431325"/>
            <a:ext cx="7315200" cy="3196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Client-Side:</a:t>
            </a:r>
          </a:p>
          <a:p>
            <a:pPr algn="l">
              <a:lnSpc>
                <a:spcPts val="4200"/>
              </a:lnSpc>
            </a:pPr>
            <a:endParaRPr lang="en-US" sz="3000" b="1" dirty="0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457200" indent="-457200" algn="l">
              <a:lnSpc>
                <a:spcPts val="4200"/>
              </a:lnSpc>
              <a:buFont typeface="Wingdings" panose="05000000000000000000" pitchFamily="2" charset="2"/>
              <a:buChar char="v"/>
            </a:pPr>
            <a:r>
              <a:rPr lang="en-US" sz="3000" i="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OS: </a:t>
            </a:r>
            <a:r>
              <a:rPr lang="en-US" sz="30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Windows</a:t>
            </a:r>
          </a:p>
          <a:p>
            <a:pPr marL="457200" indent="-457200" algn="l">
              <a:lnSpc>
                <a:spcPts val="4200"/>
              </a:lnSpc>
              <a:buFont typeface="Wingdings" panose="05000000000000000000" pitchFamily="2" charset="2"/>
              <a:buChar char="v"/>
            </a:pPr>
            <a:r>
              <a:rPr lang="en-US" sz="3000" i="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Browser: </a:t>
            </a:r>
            <a:r>
              <a:rPr lang="en-US" sz="30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Chrome (HTML5 compatible)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44000" y="3431325"/>
            <a:ext cx="7315200" cy="4273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Server-Side:</a:t>
            </a:r>
          </a:p>
          <a:p>
            <a:pPr algn="l">
              <a:lnSpc>
                <a:spcPts val="4200"/>
              </a:lnSpc>
            </a:pPr>
            <a:endParaRPr lang="en-US" sz="3000" b="1" dirty="0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457200" indent="-457200" algn="l">
              <a:lnSpc>
                <a:spcPts val="4200"/>
              </a:lnSpc>
              <a:buFont typeface="Wingdings" panose="05000000000000000000" pitchFamily="2" charset="2"/>
              <a:buChar char="v"/>
            </a:pPr>
            <a:r>
              <a:rPr lang="en-US" sz="3000" i="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OS: </a:t>
            </a:r>
            <a:r>
              <a:rPr lang="en-US" sz="30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Linux (Ubuntu)</a:t>
            </a:r>
          </a:p>
          <a:p>
            <a:pPr marL="457200" indent="-457200" algn="l">
              <a:lnSpc>
                <a:spcPts val="42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Languages: HTML, CSS, JS  </a:t>
            </a:r>
          </a:p>
          <a:p>
            <a:pPr marL="457200" indent="-457200" algn="l">
              <a:lnSpc>
                <a:spcPts val="4200"/>
              </a:lnSpc>
              <a:buFont typeface="Wingdings" panose="05000000000000000000" pitchFamily="2" charset="2"/>
              <a:buChar char="v"/>
            </a:pPr>
            <a:r>
              <a:rPr lang="en-US" sz="3000" i="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Web Server: </a:t>
            </a:r>
            <a:r>
              <a:rPr lang="en-US" sz="30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Node.js</a:t>
            </a:r>
          </a:p>
          <a:p>
            <a:pPr marL="457200" indent="-457200" algn="l">
              <a:lnSpc>
                <a:spcPts val="42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Database: MongoDB</a:t>
            </a:r>
          </a:p>
          <a:p>
            <a:pPr marL="457200" indent="-457200" algn="l">
              <a:lnSpc>
                <a:spcPts val="4200"/>
              </a:lnSpc>
              <a:buFont typeface="Wingdings" panose="05000000000000000000" pitchFamily="2" charset="2"/>
              <a:buChar char="v"/>
            </a:pPr>
            <a:r>
              <a:rPr lang="en-US" sz="3000" i="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Version Control: </a:t>
            </a:r>
            <a:r>
              <a:rPr lang="en-US" sz="30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Git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85946" y="3598019"/>
            <a:ext cx="8320446" cy="3891602"/>
          </a:xfrm>
          <a:custGeom>
            <a:avLst/>
            <a:gdLst/>
            <a:ahLst/>
            <a:cxnLst/>
            <a:rect l="l" t="t" r="r" b="b"/>
            <a:pathLst>
              <a:path w="8320446" h="3891602">
                <a:moveTo>
                  <a:pt x="0" y="0"/>
                </a:moveTo>
                <a:lnTo>
                  <a:pt x="8320446" y="0"/>
                </a:lnTo>
                <a:lnTo>
                  <a:pt x="8320446" y="3891603"/>
                </a:lnTo>
                <a:lnTo>
                  <a:pt x="0" y="389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034" t="-150430" r="-284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3026566">
            <a:off x="2658000" y="241427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243583" y="4647436"/>
            <a:ext cx="9423587" cy="99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2"/>
              </a:lnSpc>
            </a:pPr>
            <a:r>
              <a:rPr lang="en-US" sz="7800" i="1">
                <a:solidFill>
                  <a:srgbClr val="000000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Modules</a:t>
            </a:r>
          </a:p>
        </p:txBody>
      </p:sp>
      <p:sp>
        <p:nvSpPr>
          <p:cNvPr id="6" name="Freeform 6"/>
          <p:cNvSpPr/>
          <p:nvPr/>
        </p:nvSpPr>
        <p:spPr>
          <a:xfrm rot="7671314">
            <a:off x="11242220" y="5498044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721296">
            <a:off x="6136848" y="5054791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71310" y="-838797"/>
            <a:ext cx="3402500" cy="3006572"/>
          </a:xfrm>
          <a:custGeom>
            <a:avLst/>
            <a:gdLst/>
            <a:ahLst/>
            <a:cxnLst/>
            <a:rect l="l" t="t" r="r" b="b"/>
            <a:pathLst>
              <a:path w="3402500" h="3006572">
                <a:moveTo>
                  <a:pt x="0" y="0"/>
                </a:moveTo>
                <a:lnTo>
                  <a:pt x="3402500" y="0"/>
                </a:lnTo>
                <a:lnTo>
                  <a:pt x="3402500" y="3006572"/>
                </a:lnTo>
                <a:lnTo>
                  <a:pt x="0" y="30065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667622">
            <a:off x="16070050" y="8423511"/>
            <a:ext cx="1709996" cy="1669578"/>
          </a:xfrm>
          <a:custGeom>
            <a:avLst/>
            <a:gdLst/>
            <a:ahLst/>
            <a:cxnLst/>
            <a:rect l="l" t="t" r="r" b="b"/>
            <a:pathLst>
              <a:path w="1709996" h="1669578">
                <a:moveTo>
                  <a:pt x="0" y="0"/>
                </a:moveTo>
                <a:lnTo>
                  <a:pt x="1709997" y="0"/>
                </a:lnTo>
                <a:lnTo>
                  <a:pt x="1709997" y="1669578"/>
                </a:lnTo>
                <a:lnTo>
                  <a:pt x="0" y="16695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157775" y="664489"/>
            <a:ext cx="4130225" cy="728422"/>
          </a:xfrm>
          <a:custGeom>
            <a:avLst/>
            <a:gdLst/>
            <a:ahLst/>
            <a:cxnLst/>
            <a:rect l="l" t="t" r="r" b="b"/>
            <a:pathLst>
              <a:path w="4130225" h="728422">
                <a:moveTo>
                  <a:pt x="0" y="0"/>
                </a:moveTo>
                <a:lnTo>
                  <a:pt x="4130225" y="0"/>
                </a:lnTo>
                <a:lnTo>
                  <a:pt x="4130225" y="728422"/>
                </a:lnTo>
                <a:lnTo>
                  <a:pt x="0" y="728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983252" y="1051446"/>
            <a:ext cx="15542748" cy="9197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1. </a:t>
            </a:r>
            <a:r>
              <a:rPr lang="en-US" sz="4000" b="1" i="1" dirty="0">
                <a:solidFill>
                  <a:srgbClr val="FFFFFF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Game Catalog Module:</a:t>
            </a:r>
          </a:p>
          <a:p>
            <a:pPr algn="l">
              <a:lnSpc>
                <a:spcPts val="4193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This module displays the available games on the platform. Users can browse through various game categories and select the ones they wish to play.</a:t>
            </a:r>
          </a:p>
          <a:p>
            <a:pPr algn="l">
              <a:lnSpc>
                <a:spcPts val="4193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Features:</a:t>
            </a:r>
            <a:r>
              <a:rPr lang="en-US" sz="24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Game Categories, Descriptions</a:t>
            </a:r>
          </a:p>
          <a:p>
            <a:pPr algn="l">
              <a:lnSpc>
                <a:spcPts val="4193"/>
              </a:lnSpc>
              <a:spcBef>
                <a:spcPct val="0"/>
              </a:spcBef>
            </a:pPr>
            <a:endParaRPr lang="en-US" sz="2995" dirty="0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2. </a:t>
            </a:r>
            <a:r>
              <a:rPr lang="en-US" sz="4000" b="1" i="1" dirty="0">
                <a:solidFill>
                  <a:srgbClr val="FFFFFF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Game Play Module:</a:t>
            </a:r>
          </a:p>
          <a:p>
            <a:pPr algn="l">
              <a:lnSpc>
                <a:spcPts val="4193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The main module where the games are played. This includes game controls, instructions, and real-time progress tracking.</a:t>
            </a:r>
          </a:p>
          <a:p>
            <a:pPr algn="l">
              <a:lnSpc>
                <a:spcPts val="4193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Features: </a:t>
            </a:r>
            <a:r>
              <a:rPr lang="en-US" sz="24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Game Screen Interface, In-game Instructions, Score Tracking</a:t>
            </a:r>
          </a:p>
          <a:p>
            <a:pPr algn="l">
              <a:lnSpc>
                <a:spcPts val="4193"/>
              </a:lnSpc>
              <a:spcBef>
                <a:spcPct val="0"/>
              </a:spcBef>
            </a:pPr>
            <a:endParaRPr lang="en-US" sz="2995" dirty="0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3. </a:t>
            </a:r>
            <a:r>
              <a:rPr lang="en-US" sz="4000" b="1" i="1" dirty="0">
                <a:solidFill>
                  <a:srgbClr val="FFFFFF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Leaderboard:</a:t>
            </a:r>
            <a:endParaRPr lang="en-US" sz="1000" b="1" i="1" dirty="0">
              <a:solidFill>
                <a:srgbClr val="FFFFFF"/>
              </a:solidFill>
              <a:latin typeface="Sanchez Italics"/>
              <a:ea typeface="Sanchez Italics"/>
              <a:cs typeface="Sanchez Italics"/>
              <a:sym typeface="Sanchez Italics"/>
            </a:endParaRPr>
          </a:p>
          <a:p>
            <a:pPr algn="l">
              <a:lnSpc>
                <a:spcPts val="4193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This module displays leaderboards across different games, enhancing user engagement through competition.</a:t>
            </a:r>
          </a:p>
          <a:p>
            <a:pPr algn="l">
              <a:lnSpc>
                <a:spcPts val="4193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Features: </a:t>
            </a:r>
            <a:r>
              <a:rPr lang="en-US" sz="24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Game-Specific Leaderboards, Player Statistics</a:t>
            </a:r>
          </a:p>
          <a:p>
            <a:pPr algn="l">
              <a:lnSpc>
                <a:spcPts val="4193"/>
              </a:lnSpc>
              <a:spcBef>
                <a:spcPct val="0"/>
              </a:spcBef>
            </a:pPr>
            <a:endParaRPr lang="en-US" sz="2995" dirty="0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4748940" y="-2985130"/>
            <a:ext cx="8790120" cy="15696740"/>
          </a:xfrm>
          <a:custGeom>
            <a:avLst/>
            <a:gdLst/>
            <a:ahLst/>
            <a:cxnLst/>
            <a:rect l="l" t="t" r="r" b="b"/>
            <a:pathLst>
              <a:path w="8790120" h="15696740">
                <a:moveTo>
                  <a:pt x="0" y="0"/>
                </a:moveTo>
                <a:lnTo>
                  <a:pt x="8790120" y="0"/>
                </a:lnTo>
                <a:lnTo>
                  <a:pt x="8790120" y="15696740"/>
                </a:lnTo>
                <a:lnTo>
                  <a:pt x="0" y="15696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" r="-37561" b="-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506589" y="-24069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387217" y="8199062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7" y="0"/>
                </a:lnTo>
                <a:lnTo>
                  <a:pt x="3281277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281037" y="755002"/>
            <a:ext cx="9838576" cy="80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i="1">
                <a:solidFill>
                  <a:srgbClr val="000000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Workflow</a:t>
            </a:r>
          </a:p>
        </p:txBody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42DDF5-9124-68C6-A4FA-1DE6D6C25B6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9534"/>
          <a:stretch/>
        </p:blipFill>
        <p:spPr>
          <a:xfrm>
            <a:off x="1295629" y="3314700"/>
            <a:ext cx="15696741" cy="4343188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6448838" y="2857500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4" y="0"/>
                </a:lnTo>
                <a:lnTo>
                  <a:pt x="1620924" y="2086738"/>
                </a:lnTo>
                <a:lnTo>
                  <a:pt x="0" y="20867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4748940" y="-2985130"/>
            <a:ext cx="8790120" cy="15696740"/>
          </a:xfrm>
          <a:custGeom>
            <a:avLst/>
            <a:gdLst/>
            <a:ahLst/>
            <a:cxnLst/>
            <a:rect l="l" t="t" r="r" b="b"/>
            <a:pathLst>
              <a:path w="8790120" h="15696740">
                <a:moveTo>
                  <a:pt x="0" y="0"/>
                </a:moveTo>
                <a:lnTo>
                  <a:pt x="8790120" y="0"/>
                </a:lnTo>
                <a:lnTo>
                  <a:pt x="8790120" y="15696740"/>
                </a:lnTo>
                <a:lnTo>
                  <a:pt x="0" y="15696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" r="-37561" b="-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506589" y="-24069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387217" y="8199062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7" y="0"/>
                </a:lnTo>
                <a:lnTo>
                  <a:pt x="3281277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281037" y="755002"/>
            <a:ext cx="9838576" cy="80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i="1">
                <a:solidFill>
                  <a:srgbClr val="000000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Workflow</a:t>
            </a:r>
          </a:p>
        </p:txBody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6F86E1-B783-28CB-D1E4-2FABCCB29FE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3150" b="21235"/>
          <a:stretch/>
        </p:blipFill>
        <p:spPr>
          <a:xfrm>
            <a:off x="1295629" y="2247900"/>
            <a:ext cx="15596743" cy="4731801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6448838" y="2857500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4" y="0"/>
                </a:lnTo>
                <a:lnTo>
                  <a:pt x="1620924" y="2086738"/>
                </a:lnTo>
                <a:lnTo>
                  <a:pt x="0" y="20867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77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4748940" y="-2985130"/>
            <a:ext cx="8790120" cy="15696740"/>
          </a:xfrm>
          <a:custGeom>
            <a:avLst/>
            <a:gdLst/>
            <a:ahLst/>
            <a:cxnLst/>
            <a:rect l="l" t="t" r="r" b="b"/>
            <a:pathLst>
              <a:path w="8790120" h="15696740">
                <a:moveTo>
                  <a:pt x="0" y="0"/>
                </a:moveTo>
                <a:lnTo>
                  <a:pt x="8790120" y="0"/>
                </a:lnTo>
                <a:lnTo>
                  <a:pt x="8790120" y="15696740"/>
                </a:lnTo>
                <a:lnTo>
                  <a:pt x="0" y="15696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" r="-37561" b="-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506589" y="-24069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387217" y="8199062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7" y="0"/>
                </a:lnTo>
                <a:lnTo>
                  <a:pt x="3281277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281037" y="755002"/>
            <a:ext cx="9838576" cy="80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i="1">
                <a:solidFill>
                  <a:srgbClr val="000000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Workflow</a:t>
            </a:r>
          </a:p>
        </p:txBody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448838" y="2857500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4" y="0"/>
                </a:lnTo>
                <a:lnTo>
                  <a:pt x="1620924" y="2086738"/>
                </a:lnTo>
                <a:lnTo>
                  <a:pt x="0" y="20867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416B6D-60DD-2CE3-5936-819CF868A00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40185" b="28040"/>
          <a:stretch/>
        </p:blipFill>
        <p:spPr>
          <a:xfrm>
            <a:off x="1295629" y="4000500"/>
            <a:ext cx="15625085" cy="279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92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268392" y="-549790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4947445" y="0"/>
                </a:moveTo>
                <a:lnTo>
                  <a:pt x="0" y="0"/>
                </a:lnTo>
                <a:lnTo>
                  <a:pt x="0" y="1942996"/>
                </a:lnTo>
                <a:lnTo>
                  <a:pt x="4947445" y="1942996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5240791" y="-1642255"/>
            <a:ext cx="7865094" cy="13936016"/>
          </a:xfrm>
          <a:custGeom>
            <a:avLst/>
            <a:gdLst/>
            <a:ahLst/>
            <a:cxnLst/>
            <a:rect l="l" t="t" r="r" b="b"/>
            <a:pathLst>
              <a:path w="7865094" h="13936016">
                <a:moveTo>
                  <a:pt x="0" y="0"/>
                </a:moveTo>
                <a:lnTo>
                  <a:pt x="7865094" y="0"/>
                </a:lnTo>
                <a:lnTo>
                  <a:pt x="7865094" y="13936016"/>
                </a:lnTo>
                <a:lnTo>
                  <a:pt x="0" y="13936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7" r="-42177" b="-45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684607" y="91510"/>
            <a:ext cx="2603393" cy="2603393"/>
          </a:xfrm>
          <a:custGeom>
            <a:avLst/>
            <a:gdLst/>
            <a:ahLst/>
            <a:cxnLst/>
            <a:rect l="l" t="t" r="r" b="b"/>
            <a:pathLst>
              <a:path w="2603393" h="2603393">
                <a:moveTo>
                  <a:pt x="0" y="0"/>
                </a:moveTo>
                <a:lnTo>
                  <a:pt x="2603393" y="0"/>
                </a:lnTo>
                <a:lnTo>
                  <a:pt x="2603393" y="2603393"/>
                </a:lnTo>
                <a:lnTo>
                  <a:pt x="0" y="2603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9467" y="8104885"/>
            <a:ext cx="2353261" cy="2182115"/>
          </a:xfrm>
          <a:custGeom>
            <a:avLst/>
            <a:gdLst/>
            <a:ahLst/>
            <a:cxnLst/>
            <a:rect l="l" t="t" r="r" b="b"/>
            <a:pathLst>
              <a:path w="2353261" h="2182115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925487" y="1650381"/>
            <a:ext cx="9838576" cy="80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i="1">
                <a:solidFill>
                  <a:srgbClr val="000000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Reports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82728" y="2475352"/>
            <a:ext cx="13658618" cy="638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Game Statistics Report: Provides an overview of player activity across all games, including total playtime, the number of games played, and the most popular games.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User Engagement Report: Shows user sign-up statistics, active users, and daily/monthly active user trends.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Leaderboard Report: Displays top-ranking players for each game along with their scores and playtime.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Game Performance Report: Analyzes individual game performance, including load times, user feedback, and average session duration.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5085071" y="-3028729"/>
            <a:ext cx="8728865" cy="16336532"/>
          </a:xfrm>
          <a:custGeom>
            <a:avLst/>
            <a:gdLst/>
            <a:ahLst/>
            <a:cxnLst/>
            <a:rect l="l" t="t" r="r" b="b"/>
            <a:pathLst>
              <a:path w="8728865" h="16336532">
                <a:moveTo>
                  <a:pt x="0" y="0"/>
                </a:moveTo>
                <a:lnTo>
                  <a:pt x="8728865" y="0"/>
                </a:lnTo>
                <a:lnTo>
                  <a:pt x="8728865" y="16336533"/>
                </a:lnTo>
                <a:lnTo>
                  <a:pt x="0" y="16336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88" r="-370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391118">
            <a:off x="10027677" y="-291547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480997" y="72504"/>
            <a:ext cx="789010" cy="1764347"/>
          </a:xfrm>
          <a:custGeom>
            <a:avLst/>
            <a:gdLst/>
            <a:ahLst/>
            <a:cxnLst/>
            <a:rect l="l" t="t" r="r" b="b"/>
            <a:pathLst>
              <a:path w="789010" h="1764347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223264" y="8376127"/>
            <a:ext cx="789010" cy="1764347"/>
          </a:xfrm>
          <a:custGeom>
            <a:avLst/>
            <a:gdLst/>
            <a:ahLst/>
            <a:cxnLst/>
            <a:rect l="l" t="t" r="r" b="b"/>
            <a:pathLst>
              <a:path w="789010" h="1764347">
                <a:moveTo>
                  <a:pt x="0" y="0"/>
                </a:moveTo>
                <a:lnTo>
                  <a:pt x="789011" y="0"/>
                </a:lnTo>
                <a:lnTo>
                  <a:pt x="789011" y="1764346"/>
                </a:lnTo>
                <a:lnTo>
                  <a:pt x="0" y="17643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319242" y="4514704"/>
            <a:ext cx="1600479" cy="2057400"/>
          </a:xfrm>
          <a:custGeom>
            <a:avLst/>
            <a:gdLst/>
            <a:ahLst/>
            <a:cxnLst/>
            <a:rect l="l" t="t" r="r" b="b"/>
            <a:pathLst>
              <a:path w="1600479" h="2057400">
                <a:moveTo>
                  <a:pt x="0" y="0"/>
                </a:moveTo>
                <a:lnTo>
                  <a:pt x="1600479" y="0"/>
                </a:lnTo>
                <a:lnTo>
                  <a:pt x="160047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117879" y="-828317"/>
            <a:ext cx="2999781" cy="2955685"/>
          </a:xfrm>
          <a:custGeom>
            <a:avLst/>
            <a:gdLst/>
            <a:ahLst/>
            <a:cxnLst/>
            <a:rect l="l" t="t" r="r" b="b"/>
            <a:pathLst>
              <a:path w="2999781" h="2955685">
                <a:moveTo>
                  <a:pt x="0" y="0"/>
                </a:moveTo>
                <a:lnTo>
                  <a:pt x="2999781" y="0"/>
                </a:lnTo>
                <a:lnTo>
                  <a:pt x="2999781" y="2955685"/>
                </a:lnTo>
                <a:lnTo>
                  <a:pt x="0" y="29556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97271" y="2280699"/>
            <a:ext cx="15662029" cy="643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63"/>
              </a:lnSpc>
            </a:pPr>
            <a:r>
              <a:rPr lang="en-US" sz="2462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1.    Bellotti, F., Kapralos, B., Lee, K., Moreno-Ger, P., &amp; Berta, R. (2010). *Assessment in and of serious games: An overview*. Advances in Human-Computer Interaction, 2010, 1-11. Doi:10.1155/2010/121132.</a:t>
            </a:r>
          </a:p>
          <a:p>
            <a:pPr algn="just">
              <a:lnSpc>
                <a:spcPts val="3963"/>
              </a:lnSpc>
            </a:pPr>
            <a:endParaRPr lang="en-US" sz="2462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  <a:p>
            <a:pPr algn="just">
              <a:lnSpc>
                <a:spcPts val="3963"/>
              </a:lnSpc>
            </a:pPr>
            <a:r>
              <a:rPr lang="en-US" sz="2462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2.    Nielsen, J. (2000). *Designing Web Usability: The Practice of Simplicity*. New Riders Publishing.</a:t>
            </a:r>
          </a:p>
          <a:p>
            <a:pPr algn="just">
              <a:lnSpc>
                <a:spcPts val="3963"/>
              </a:lnSpc>
            </a:pPr>
            <a:endParaRPr lang="en-US" sz="2462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  <a:p>
            <a:pPr algn="just">
              <a:lnSpc>
                <a:spcPts val="3963"/>
              </a:lnSpc>
            </a:pPr>
            <a:r>
              <a:rPr lang="en-US" sz="2462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3.    Evans, M. (2013). *HTML5 Game Development Insights*. Apress.</a:t>
            </a:r>
          </a:p>
          <a:p>
            <a:pPr algn="just">
              <a:lnSpc>
                <a:spcPts val="3963"/>
              </a:lnSpc>
            </a:pPr>
            <a:endParaRPr lang="en-US" sz="2462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  <a:p>
            <a:pPr algn="just">
              <a:lnSpc>
                <a:spcPts val="3963"/>
              </a:lnSpc>
            </a:pPr>
            <a:r>
              <a:rPr lang="en-US" sz="2462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4.    Werbach, K., &amp; Hunter, D. (2012). *For the Win: How Game Thinking Can Revolutionize Your Business*. Wharton Digital Press.</a:t>
            </a:r>
          </a:p>
          <a:p>
            <a:pPr algn="just">
              <a:lnSpc>
                <a:spcPts val="3963"/>
              </a:lnSpc>
            </a:pPr>
            <a:endParaRPr lang="en-US" sz="2462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  <a:p>
            <a:pPr algn="just">
              <a:lnSpc>
                <a:spcPts val="3963"/>
              </a:lnSpc>
            </a:pPr>
            <a:r>
              <a:rPr lang="en-US" sz="2462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5.    Pollari, K. (2016). *Cyber Security in Online Gaming: Challenges and Approaches to Protecting User Data*. International Journal of Computer Science and Information Security, 14(7), 71-76.</a:t>
            </a:r>
          </a:p>
          <a:p>
            <a:pPr algn="just">
              <a:lnSpc>
                <a:spcPts val="3963"/>
              </a:lnSpc>
            </a:pPr>
            <a:endParaRPr lang="en-US" sz="2462">
              <a:solidFill>
                <a:srgbClr val="000000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24712" y="1032280"/>
            <a:ext cx="9838576" cy="80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i="1">
                <a:solidFill>
                  <a:srgbClr val="000000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References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5861870" y="628650"/>
            <a:ext cx="964062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i="1" dirty="0">
                <a:solidFill>
                  <a:srgbClr val="FFFFFF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Content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45872" y="2067009"/>
            <a:ext cx="11813428" cy="618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0724" lvl="1" indent="-415362" algn="l">
              <a:lnSpc>
                <a:spcPts val="5386"/>
              </a:lnSpc>
              <a:buFont typeface="Arial"/>
              <a:buChar char="•"/>
            </a:pPr>
            <a:r>
              <a:rPr lang="en-US" sz="3847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Abstract</a:t>
            </a:r>
          </a:p>
          <a:p>
            <a:pPr marL="830724" lvl="1" indent="-415362" algn="l">
              <a:lnSpc>
                <a:spcPts val="5386"/>
              </a:lnSpc>
              <a:buFont typeface="Arial"/>
              <a:buChar char="•"/>
            </a:pPr>
            <a:r>
              <a:rPr lang="en-US" sz="3847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Introduction</a:t>
            </a:r>
          </a:p>
          <a:p>
            <a:pPr marL="830724" lvl="1" indent="-415362" algn="l">
              <a:lnSpc>
                <a:spcPts val="5386"/>
              </a:lnSpc>
              <a:buFont typeface="Arial"/>
              <a:buChar char="•"/>
            </a:pPr>
            <a:r>
              <a:rPr lang="en-US" sz="3847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Literature Review</a:t>
            </a:r>
          </a:p>
          <a:p>
            <a:pPr marL="830724" lvl="1" indent="-415362" algn="l">
              <a:lnSpc>
                <a:spcPts val="5386"/>
              </a:lnSpc>
              <a:buFont typeface="Arial"/>
              <a:buChar char="•"/>
            </a:pPr>
            <a:r>
              <a:rPr lang="en-US" sz="3847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Objective Of The Project</a:t>
            </a:r>
          </a:p>
          <a:p>
            <a:pPr marL="830724" lvl="1" indent="-415362" algn="l">
              <a:lnSpc>
                <a:spcPts val="5386"/>
              </a:lnSpc>
              <a:buFont typeface="Arial"/>
              <a:buChar char="•"/>
            </a:pPr>
            <a:r>
              <a:rPr lang="en-US" sz="3847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Technology - (H/w And S/w Requirements)</a:t>
            </a:r>
          </a:p>
          <a:p>
            <a:pPr marL="830724" lvl="1" indent="-415362" algn="l">
              <a:lnSpc>
                <a:spcPts val="5386"/>
              </a:lnSpc>
              <a:buFont typeface="Arial"/>
              <a:buChar char="•"/>
            </a:pPr>
            <a:r>
              <a:rPr lang="en-US" sz="3847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Modules</a:t>
            </a:r>
          </a:p>
          <a:p>
            <a:pPr marL="830724" lvl="1" indent="-415362" algn="l">
              <a:lnSpc>
                <a:spcPts val="5386"/>
              </a:lnSpc>
              <a:buFont typeface="Arial"/>
              <a:buChar char="•"/>
            </a:pPr>
            <a:r>
              <a:rPr lang="en-US" sz="3847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Workflow</a:t>
            </a:r>
          </a:p>
          <a:p>
            <a:pPr marL="830724" lvl="1" indent="-415362" algn="l">
              <a:lnSpc>
                <a:spcPts val="5386"/>
              </a:lnSpc>
              <a:buFont typeface="Arial"/>
              <a:buChar char="•"/>
            </a:pPr>
            <a:r>
              <a:rPr lang="en-US" sz="3847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Reports</a:t>
            </a:r>
          </a:p>
          <a:p>
            <a:pPr marL="830724" lvl="1" indent="-415362" algn="l">
              <a:lnSpc>
                <a:spcPts val="5386"/>
              </a:lnSpc>
              <a:buFont typeface="Arial"/>
              <a:buChar char="•"/>
            </a:pPr>
            <a:r>
              <a:rPr lang="en-US" sz="3847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References</a:t>
            </a:r>
          </a:p>
        </p:txBody>
      </p:sp>
      <p:sp>
        <p:nvSpPr>
          <p:cNvPr id="7" name="Freeform 7"/>
          <p:cNvSpPr/>
          <p:nvPr/>
        </p:nvSpPr>
        <p:spPr>
          <a:xfrm rot="1353809">
            <a:off x="15770589" y="5523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 rot="-787847">
            <a:off x="14172338" y="7767933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7" y="0"/>
                </a:lnTo>
                <a:lnTo>
                  <a:pt x="1902177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3390129" y="9258300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20" y="0"/>
                </a:lnTo>
                <a:lnTo>
                  <a:pt x="6632620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463826">
            <a:off x="11537191" y="1778400"/>
            <a:ext cx="1947347" cy="1338359"/>
          </a:xfrm>
          <a:custGeom>
            <a:avLst/>
            <a:gdLst/>
            <a:ahLst/>
            <a:cxnLst/>
            <a:rect l="l" t="t" r="r" b="b"/>
            <a:pathLst>
              <a:path w="1947347" h="1338359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699999">
            <a:off x="3677137" y="2203427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7334544">
            <a:off x="13001227" y="5822549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342060">
            <a:off x="6292314" y="3696068"/>
            <a:ext cx="5703373" cy="4904900"/>
          </a:xfrm>
          <a:custGeom>
            <a:avLst/>
            <a:gdLst/>
            <a:ahLst/>
            <a:cxnLst/>
            <a:rect l="l" t="t" r="r" b="b"/>
            <a:pathLst>
              <a:path w="5703373" h="4904900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278903" y="3331920"/>
            <a:ext cx="7730195" cy="390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6181" r="48502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5715000" y="1910144"/>
            <a:ext cx="964062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i="1" dirty="0">
                <a:solidFill>
                  <a:srgbClr val="FFFFFF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Abstract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95574" y="3015849"/>
            <a:ext cx="12154682" cy="4780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6"/>
              </a:lnSpc>
            </a:pPr>
            <a:r>
              <a:rPr lang="en-US" sz="3047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The </a:t>
            </a:r>
            <a:r>
              <a:rPr lang="en-US" sz="3047" dirty="0">
                <a:solidFill>
                  <a:srgbClr val="E4FF97"/>
                </a:solidFill>
                <a:latin typeface="Sanchez"/>
                <a:ea typeface="Sanchez"/>
                <a:cs typeface="Sanchez"/>
                <a:sym typeface="Sanchez"/>
              </a:rPr>
              <a:t>Game Site</a:t>
            </a:r>
            <a:r>
              <a:rPr lang="en-US" sz="3047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mini project is a web-based platform designed to offer users access to multiple games within a single site. The primary objective of the platform is to provide an engaging and interactive experience for players by offering a variety of games in one consolidated location. The site supports a seamless gaming experience by integrating different types of games, ranging from casual puzzles to more complex strategy games, all accessible through a user-friendly interface.</a:t>
            </a:r>
          </a:p>
          <a:p>
            <a:pPr algn="l">
              <a:lnSpc>
                <a:spcPts val="4266"/>
              </a:lnSpc>
            </a:pPr>
            <a:endParaRPr lang="en-US" sz="3047" dirty="0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3636035" y="-90002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4947445" y="0"/>
                </a:moveTo>
                <a:lnTo>
                  <a:pt x="0" y="0"/>
                </a:lnTo>
                <a:lnTo>
                  <a:pt x="0" y="1942996"/>
                </a:lnTo>
                <a:lnTo>
                  <a:pt x="4947445" y="1942996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15717653" y="8108592"/>
            <a:ext cx="3083294" cy="3083294"/>
          </a:xfrm>
          <a:custGeom>
            <a:avLst/>
            <a:gdLst/>
            <a:ahLst/>
            <a:cxnLst/>
            <a:rect l="l" t="t" r="r" b="b"/>
            <a:pathLst>
              <a:path w="3083294" h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4201063" y="869754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4291370" y="3588120"/>
            <a:ext cx="9705260" cy="427423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721296">
            <a:off x="6325472" y="5529041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-3026566">
            <a:off x="2743604" y="240437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3687259" y="4768977"/>
            <a:ext cx="10913483" cy="1101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 i="1" dirty="0">
                <a:solidFill>
                  <a:srgbClr val="000000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Introduction</a:t>
            </a:r>
          </a:p>
        </p:txBody>
      </p:sp>
      <p:sp>
        <p:nvSpPr>
          <p:cNvPr id="7" name="Freeform 7"/>
          <p:cNvSpPr/>
          <p:nvPr/>
        </p:nvSpPr>
        <p:spPr>
          <a:xfrm rot="7671314">
            <a:off x="11833594" y="5972294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3026566">
            <a:off x="-1593119" y="-288775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7671314">
            <a:off x="15716797" y="8390837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071673" y="1485900"/>
            <a:ext cx="16538793" cy="7600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5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Online gaming is a major source of entertainment in today’s digital world.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342900" indent="-342900" algn="l">
              <a:lnSpc>
                <a:spcPts val="35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The Game Site project addresses the need for a single 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   platform to access multiple games, from puzzles to 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   action-packed challenges.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342900" indent="-342900" algn="l">
              <a:lnSpc>
                <a:spcPts val="35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Focus on ease of use: users can navigate between games 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   without visiting different websites or downloading apps.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10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</a:t>
            </a:r>
          </a:p>
          <a:p>
            <a:pPr marL="342900" indent="-342900" algn="l">
              <a:lnSpc>
                <a:spcPts val="35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Key features include:</a:t>
            </a:r>
          </a:p>
          <a:p>
            <a:pPr marL="800100" lvl="1" indent="-342900">
              <a:lnSpc>
                <a:spcPts val="35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Game selection menus</a:t>
            </a:r>
          </a:p>
          <a:p>
            <a:pPr marL="800100" lvl="1" indent="-342900">
              <a:lnSpc>
                <a:spcPts val="35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User login systems</a:t>
            </a:r>
          </a:p>
          <a:p>
            <a:pPr marL="800100" lvl="1" indent="-342900">
              <a:lnSpc>
                <a:spcPts val="35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Score tracking</a:t>
            </a:r>
          </a:p>
          <a:p>
            <a:pPr marL="800100" lvl="1" indent="-342900">
              <a:lnSpc>
                <a:spcPts val="35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Leaderboards</a:t>
            </a:r>
          </a:p>
          <a:p>
            <a:pPr marL="800100" lvl="1" indent="-342900">
              <a:lnSpc>
                <a:spcPts val="35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Scalability for adding new games</a:t>
            </a:r>
          </a:p>
          <a:p>
            <a:pPr marL="800100" lvl="1" indent="-342900">
              <a:lnSpc>
                <a:spcPts val="35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342900" indent="-342900" algn="l">
              <a:lnSpc>
                <a:spcPts val="35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Built with modern web technologies for an engaging and personalized experience.</a:t>
            </a:r>
          </a:p>
        </p:txBody>
      </p:sp>
      <p:pic>
        <p:nvPicPr>
          <p:cNvPr id="7" name="Picture 6" descr="Gadgets on a desk">
            <a:extLst>
              <a:ext uri="{FF2B5EF4-FFF2-40B4-BE49-F238E27FC236}">
                <a16:creationId xmlns:a16="http://schemas.microsoft.com/office/drawing/2014/main" id="{6A914427-3564-21F6-7E84-50C9E7A88D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233" y="2628900"/>
            <a:ext cx="6537691" cy="49032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4291370" y="3588120"/>
            <a:ext cx="9705260" cy="427423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721296">
            <a:off x="6325472" y="5529041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-3026566">
            <a:off x="2743604" y="240437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4082920" y="4796215"/>
            <a:ext cx="10649709" cy="929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0"/>
              </a:lnSpc>
            </a:pPr>
            <a:r>
              <a:rPr lang="en-US" sz="8000" i="1" dirty="0">
                <a:solidFill>
                  <a:srgbClr val="000000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Literature Review</a:t>
            </a:r>
          </a:p>
        </p:txBody>
      </p:sp>
      <p:sp>
        <p:nvSpPr>
          <p:cNvPr id="7" name="Freeform 7"/>
          <p:cNvSpPr/>
          <p:nvPr/>
        </p:nvSpPr>
        <p:spPr>
          <a:xfrm rot="7671314">
            <a:off x="11833594" y="5972294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3026566">
            <a:off x="-1099247" y="-398231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7671314">
            <a:off x="15474221" y="851112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524000" y="2691386"/>
            <a:ext cx="15109672" cy="4904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279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Evolution of Online Gaming</a:t>
            </a:r>
          </a:p>
          <a:p>
            <a:pPr>
              <a:lnSpc>
                <a:spcPts val="4279"/>
              </a:lnSpc>
            </a:pPr>
            <a:r>
              <a:rPr lang="en-US" sz="24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	The growth of online gaming, especially Multiple-Online Games Platform (MOGP), started with "Multi-User Dungeons (MUDs)" in the 1970s. MOGs provide persistent virtual worlds where players interact, leading to the development of gaming culture and industries.</a:t>
            </a:r>
          </a:p>
          <a:p>
            <a:pPr>
              <a:lnSpc>
                <a:spcPts val="4279"/>
              </a:lnSpc>
            </a:pPr>
            <a:endParaRPr lang="en-US" sz="2400" dirty="0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  <a:p>
            <a:pPr marL="457200" indent="-457200">
              <a:lnSpc>
                <a:spcPts val="4279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Player Type Theory</a:t>
            </a:r>
          </a:p>
          <a:p>
            <a:pPr>
              <a:lnSpc>
                <a:spcPts val="4279"/>
              </a:lnSpc>
            </a:pPr>
            <a:r>
              <a:rPr lang="en-US" sz="24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	Bartle's Player Type Theory categorizes gamers into four types: Achievers, Explorers, Socializers, and Killers. This theory helps identify motivations behind player behavior, influencing game design and marketing strategies.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3026566">
            <a:off x="-357811" y="96346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7671314">
            <a:off x="15225858" y="8238437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591056" y="1725527"/>
            <a:ext cx="15105888" cy="7142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637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Whole Brain Thinking Model</a:t>
            </a:r>
          </a:p>
          <a:p>
            <a:pPr marL="404737" lvl="1" algn="l"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	The Whole Brain Thinking Model divides brain dominance into four quadrants: Analyzer, Organizer, Personalizer, and Visualizer. Applying this model in gaming can personalize in-game experiences and promotions, enhancing player engagement.</a:t>
            </a:r>
          </a:p>
          <a:p>
            <a:pPr marL="747637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Game Industry Trends</a:t>
            </a:r>
          </a:p>
          <a:p>
            <a:pPr marL="404737" lvl="1" algn="l"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	The shift from "air time sales" to "item sales" in MMOGs has increased accessibility and revenue opportunities by offering free-to-play models with in-game item purchases. Personalized product offerings based on player preferences are gaining importance.</a:t>
            </a:r>
          </a:p>
          <a:p>
            <a:pPr marL="747637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Impact of MOGs</a:t>
            </a:r>
          </a:p>
          <a:p>
            <a:pPr marL="404737" lvl="1" algn="l"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	MOGs affect player social interactions, time spent, and leadership skills in virtual environments. These games foster communities and require deeper engagement.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9823090" y="3865467"/>
            <a:ext cx="2456077" cy="3383951"/>
          </a:xfrm>
          <a:custGeom>
            <a:avLst/>
            <a:gdLst/>
            <a:ahLst/>
            <a:cxnLst/>
            <a:rect l="l" t="t" r="r" b="b"/>
            <a:pathLst>
              <a:path w="2456077" h="3383951">
                <a:moveTo>
                  <a:pt x="0" y="0"/>
                </a:moveTo>
                <a:lnTo>
                  <a:pt x="2456076" y="0"/>
                </a:lnTo>
                <a:lnTo>
                  <a:pt x="2456076" y="3383951"/>
                </a:lnTo>
                <a:lnTo>
                  <a:pt x="0" y="338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3685861" y="707072"/>
            <a:ext cx="10913483" cy="92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0"/>
              </a:lnSpc>
            </a:pPr>
            <a:r>
              <a:rPr lang="en-US" sz="8000" i="1" dirty="0">
                <a:solidFill>
                  <a:srgbClr val="FFFFFF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Objectives</a:t>
            </a:r>
          </a:p>
        </p:txBody>
      </p:sp>
      <p:sp>
        <p:nvSpPr>
          <p:cNvPr id="5" name="Freeform 5"/>
          <p:cNvSpPr/>
          <p:nvPr/>
        </p:nvSpPr>
        <p:spPr>
          <a:xfrm>
            <a:off x="6010251" y="3865467"/>
            <a:ext cx="2456077" cy="3383951"/>
          </a:xfrm>
          <a:custGeom>
            <a:avLst/>
            <a:gdLst/>
            <a:ahLst/>
            <a:cxnLst/>
            <a:rect l="l" t="t" r="r" b="b"/>
            <a:pathLst>
              <a:path w="2456077" h="3383951">
                <a:moveTo>
                  <a:pt x="0" y="0"/>
                </a:moveTo>
                <a:lnTo>
                  <a:pt x="2456076" y="0"/>
                </a:lnTo>
                <a:lnTo>
                  <a:pt x="2456076" y="3383951"/>
                </a:lnTo>
                <a:lnTo>
                  <a:pt x="0" y="338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2197412" y="3865467"/>
            <a:ext cx="2456077" cy="3383951"/>
          </a:xfrm>
          <a:custGeom>
            <a:avLst/>
            <a:gdLst/>
            <a:ahLst/>
            <a:cxnLst/>
            <a:rect l="l" t="t" r="r" b="b"/>
            <a:pathLst>
              <a:path w="2456077" h="3383951">
                <a:moveTo>
                  <a:pt x="0" y="0"/>
                </a:moveTo>
                <a:lnTo>
                  <a:pt x="2456077" y="0"/>
                </a:lnTo>
                <a:lnTo>
                  <a:pt x="2456077" y="3383951"/>
                </a:lnTo>
                <a:lnTo>
                  <a:pt x="0" y="338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2834333" y="4055967"/>
            <a:ext cx="1179193" cy="58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3"/>
              </a:lnSpc>
            </a:pPr>
            <a:r>
              <a:rPr lang="en-US" sz="5126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00505" y="4055967"/>
            <a:ext cx="1179193" cy="58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3"/>
              </a:lnSpc>
            </a:pPr>
            <a:r>
              <a:rPr lang="en-US" sz="5126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61478" y="4055967"/>
            <a:ext cx="1179300" cy="58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4"/>
              </a:lnSpc>
            </a:pPr>
            <a:r>
              <a:rPr lang="en-US" sz="5126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3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-475825" y="581641"/>
            <a:ext cx="4418750" cy="1735364"/>
          </a:xfrm>
          <a:custGeom>
            <a:avLst/>
            <a:gdLst/>
            <a:ahLst/>
            <a:cxnLst/>
            <a:rect l="l" t="t" r="r" b="b"/>
            <a:pathLst>
              <a:path w="4418750" h="1735364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>
            <a:off x="13060461" y="46794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>
            <a:off x="13631716" y="3865467"/>
            <a:ext cx="2456077" cy="3383951"/>
          </a:xfrm>
          <a:custGeom>
            <a:avLst/>
            <a:gdLst/>
            <a:ahLst/>
            <a:cxnLst/>
            <a:rect l="l" t="t" r="r" b="b"/>
            <a:pathLst>
              <a:path w="2456077" h="3383951">
                <a:moveTo>
                  <a:pt x="0" y="0"/>
                </a:moveTo>
                <a:lnTo>
                  <a:pt x="2456077" y="0"/>
                </a:lnTo>
                <a:lnTo>
                  <a:pt x="2456077" y="3383951"/>
                </a:lnTo>
                <a:lnTo>
                  <a:pt x="0" y="338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14141600" y="4055967"/>
            <a:ext cx="1179300" cy="59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4"/>
              </a:lnSpc>
            </a:pPr>
            <a:r>
              <a:rPr lang="en-US" sz="5126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45291" y="4846619"/>
            <a:ext cx="2385996" cy="142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1"/>
              </a:lnSpc>
              <a:spcBef>
                <a:spcPct val="0"/>
              </a:spcBef>
            </a:pPr>
            <a:r>
              <a:rPr lang="en-US" sz="2580" dirty="0">
                <a:solidFill>
                  <a:srgbClr val="1E1A1B"/>
                </a:solidFill>
                <a:latin typeface="Sanchez"/>
                <a:ea typeface="Sanchez"/>
                <a:cs typeface="Sanchez"/>
                <a:sym typeface="Sanchez"/>
              </a:rPr>
              <a:t>Ensure Cross-Device Compatibility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23090" y="4812710"/>
            <a:ext cx="2456077" cy="1489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4"/>
              </a:lnSpc>
              <a:spcBef>
                <a:spcPct val="0"/>
              </a:spcBef>
            </a:pPr>
            <a:r>
              <a:rPr lang="en-US" sz="2656" dirty="0">
                <a:solidFill>
                  <a:srgbClr val="1E1A1B"/>
                </a:solidFill>
                <a:latin typeface="Sanchez"/>
                <a:ea typeface="Sanchez"/>
                <a:cs typeface="Sanchez"/>
                <a:sym typeface="Sanchez"/>
              </a:rPr>
              <a:t>Provide a User-Friendly Interface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31716" y="4846619"/>
            <a:ext cx="2456077" cy="1489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4"/>
              </a:lnSpc>
              <a:spcBef>
                <a:spcPct val="0"/>
              </a:spcBef>
            </a:pPr>
            <a:r>
              <a:rPr lang="en-US" sz="2656" dirty="0">
                <a:solidFill>
                  <a:srgbClr val="1E1A1B"/>
                </a:solidFill>
                <a:latin typeface="Sanchez"/>
                <a:ea typeface="Sanchez"/>
                <a:cs typeface="Sanchez"/>
                <a:sym typeface="Sanchez"/>
              </a:rPr>
              <a:t>Integrate Gamification 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07443" y="4862561"/>
            <a:ext cx="2040285" cy="138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660" dirty="0">
                <a:solidFill>
                  <a:srgbClr val="1E1A1B"/>
                </a:solidFill>
                <a:latin typeface="Sanchez"/>
                <a:ea typeface="Sanchez"/>
                <a:cs typeface="Sanchez"/>
                <a:sym typeface="Sanchez"/>
              </a:rPr>
              <a:t>Create a</a:t>
            </a:r>
          </a:p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660" dirty="0">
                <a:solidFill>
                  <a:srgbClr val="1E1A1B"/>
                </a:solidFill>
                <a:latin typeface="Sanchez"/>
                <a:ea typeface="Sanchez"/>
                <a:cs typeface="Sanchez"/>
                <a:sym typeface="Sanchez"/>
              </a:rPr>
              <a:t>Multi-Game </a:t>
            </a:r>
          </a:p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660" dirty="0">
                <a:solidFill>
                  <a:srgbClr val="1E1A1B"/>
                </a:solidFill>
                <a:latin typeface="Sanchez"/>
                <a:ea typeface="Sanchez"/>
                <a:cs typeface="Sanchez"/>
                <a:sym typeface="Sanchez"/>
              </a:rPr>
              <a:t>Platform</a:t>
            </a:r>
          </a:p>
        </p:txBody>
      </p:sp>
      <p:sp>
        <p:nvSpPr>
          <p:cNvPr id="19" name="Rectangle: Rounded Corners 18" descr="1&#10;">
            <a:extLst>
              <a:ext uri="{FF2B5EF4-FFF2-40B4-BE49-F238E27FC236}">
                <a16:creationId xmlns:a16="http://schemas.microsoft.com/office/drawing/2014/main" id="{A4410242-FB56-0F0D-3AFF-8534B4E1B352}"/>
              </a:ext>
            </a:extLst>
          </p:cNvPr>
          <p:cNvSpPr/>
          <p:nvPr/>
        </p:nvSpPr>
        <p:spPr>
          <a:xfrm>
            <a:off x="2834334" y="3287971"/>
            <a:ext cx="1179192" cy="1154988"/>
          </a:xfrm>
          <a:prstGeom prst="roundRect">
            <a:avLst>
              <a:gd name="adj" fmla="val 38618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1</a:t>
            </a:r>
          </a:p>
        </p:txBody>
      </p:sp>
      <p:sp>
        <p:nvSpPr>
          <p:cNvPr id="20" name="Rectangle: Rounded Corners 19" descr="1&#10;">
            <a:extLst>
              <a:ext uri="{FF2B5EF4-FFF2-40B4-BE49-F238E27FC236}">
                <a16:creationId xmlns:a16="http://schemas.microsoft.com/office/drawing/2014/main" id="{619F8B22-31B8-D3F7-25BE-CCD152DC058C}"/>
              </a:ext>
            </a:extLst>
          </p:cNvPr>
          <p:cNvSpPr/>
          <p:nvPr/>
        </p:nvSpPr>
        <p:spPr>
          <a:xfrm>
            <a:off x="6648693" y="3287971"/>
            <a:ext cx="1179192" cy="1154988"/>
          </a:xfrm>
          <a:prstGeom prst="roundRect">
            <a:avLst>
              <a:gd name="adj" fmla="val 38618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2</a:t>
            </a:r>
          </a:p>
        </p:txBody>
      </p:sp>
      <p:sp>
        <p:nvSpPr>
          <p:cNvPr id="21" name="Rectangle: Rounded Corners 20" descr="1&#10;">
            <a:extLst>
              <a:ext uri="{FF2B5EF4-FFF2-40B4-BE49-F238E27FC236}">
                <a16:creationId xmlns:a16="http://schemas.microsoft.com/office/drawing/2014/main" id="{5A206341-EDC3-AC07-317E-7284B659D0F2}"/>
              </a:ext>
            </a:extLst>
          </p:cNvPr>
          <p:cNvSpPr/>
          <p:nvPr/>
        </p:nvSpPr>
        <p:spPr>
          <a:xfrm>
            <a:off x="10511899" y="3287970"/>
            <a:ext cx="1179192" cy="1154988"/>
          </a:xfrm>
          <a:prstGeom prst="roundRect">
            <a:avLst>
              <a:gd name="adj" fmla="val 38618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3</a:t>
            </a:r>
          </a:p>
        </p:txBody>
      </p:sp>
      <p:sp>
        <p:nvSpPr>
          <p:cNvPr id="22" name="Rectangle: Rounded Corners 21" descr="1&#10;">
            <a:extLst>
              <a:ext uri="{FF2B5EF4-FFF2-40B4-BE49-F238E27FC236}">
                <a16:creationId xmlns:a16="http://schemas.microsoft.com/office/drawing/2014/main" id="{9DA5E4CB-0BC8-7E57-E530-F419E9AAEE16}"/>
              </a:ext>
            </a:extLst>
          </p:cNvPr>
          <p:cNvSpPr/>
          <p:nvPr/>
        </p:nvSpPr>
        <p:spPr>
          <a:xfrm>
            <a:off x="14277250" y="3314700"/>
            <a:ext cx="1179192" cy="1154988"/>
          </a:xfrm>
          <a:prstGeom prst="roundRect">
            <a:avLst>
              <a:gd name="adj" fmla="val 38618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922</Words>
  <Application>Microsoft Office PowerPoint</Application>
  <PresentationFormat>Custom</PresentationFormat>
  <Paragraphs>127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Now</vt:lpstr>
      <vt:lpstr>Sanchez Italics</vt:lpstr>
      <vt:lpstr>Wingdings</vt:lpstr>
      <vt:lpstr>Sanchez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Doodle Group Project Presentation</dc:title>
  <dc:creator>Kapil</dc:creator>
  <cp:lastModifiedBy>KAPIL MAHESHWARI</cp:lastModifiedBy>
  <cp:revision>3</cp:revision>
  <dcterms:created xsi:type="dcterms:W3CDTF">2006-08-16T00:00:00Z</dcterms:created>
  <dcterms:modified xsi:type="dcterms:W3CDTF">2024-09-24T10:13:54Z</dcterms:modified>
  <dc:identifier>DAGRZcJDqFM</dc:identifier>
</cp:coreProperties>
</file>